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8.png" ContentType="image/png"/>
  <Override PartName="/ppt/media/image38.jpeg" ContentType="image/jpeg"/>
  <Override PartName="/ppt/media/image25.jpeg" ContentType="image/jpeg"/>
  <Override PartName="/ppt/media/image24.png" ContentType="image/png"/>
  <Override PartName="/ppt/media/image22.png" ContentType="image/png"/>
  <Override PartName="/ppt/media/image21.jpeg" ContentType="image/jpeg"/>
  <Override PartName="/ppt/media/image29.png" ContentType="image/png"/>
  <Override PartName="/ppt/media/image20.png" ContentType="image/png"/>
  <Override PartName="/ppt/media/image2.jpeg" ContentType="image/jpeg"/>
  <Override PartName="/ppt/media/image36.jpeg" ContentType="image/jpeg"/>
  <Override PartName="/ppt/media/image18.png" ContentType="image/png"/>
  <Override PartName="/ppt/media/image16.png" ContentType="image/png"/>
  <Override PartName="/ppt/media/image15.jpeg" ContentType="image/jpeg"/>
  <Override PartName="/ppt/media/image14.png" ContentType="image/png"/>
  <Override PartName="/ppt/media/image27.jpeg" ContentType="image/jpeg"/>
  <Override PartName="/ppt/media/image32.jpeg" ContentType="image/jpeg"/>
  <Override PartName="/ppt/media/image35.png" ContentType="image/png"/>
  <Override PartName="/ppt/media/image5.jpeg" ContentType="image/jpeg"/>
  <Override PartName="/ppt/media/image39.png" ContentType="image/png"/>
  <Override PartName="/ppt/media/image41.png" ContentType="image/png"/>
  <Override PartName="/ppt/media/image40.jpeg" ContentType="image/jpeg"/>
  <Override PartName="/ppt/media/image44.jpeg" ContentType="image/jpeg"/>
  <Override PartName="/ppt/media/image30.jpeg" ContentType="image/jpeg"/>
  <Override PartName="/ppt/media/image31.png" ContentType="image/png"/>
  <Override PartName="/ppt/media/image6.png" ContentType="image/png"/>
  <Override PartName="/ppt/media/image43.png" ContentType="image/png"/>
  <Override PartName="/ppt/media/image8.png" ContentType="image/png"/>
  <Override PartName="/ppt/media/image13.png" ContentType="image/png"/>
  <Override PartName="/ppt/media/image34.jpeg" ContentType="image/jpeg"/>
  <Override PartName="/ppt/media/image37.png" ContentType="image/png"/>
  <Override PartName="/ppt/media/image7.png" ContentType="image/png"/>
  <Override PartName="/ppt/media/image9.jpeg" ContentType="image/jpeg"/>
  <Override PartName="/ppt/media/image11.png" ContentType="image/png"/>
  <Override PartName="/ppt/media/image19.jpeg" ContentType="image/jpeg"/>
  <Override PartName="/ppt/media/image42.jpeg" ContentType="image/jpeg"/>
  <Override PartName="/ppt/media/image4.png" ContentType="image/png"/>
  <Override PartName="/ppt/media/image33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12.png" ContentType="image/png"/>
  <Override PartName="/ppt/media/image23.jpeg" ContentType="image/jpeg"/>
  <Override PartName="/ppt/media/image1.jpeg" ContentType="image/jpeg"/>
  <Override PartName="/ppt/media/image1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5E05CCF-E08E-4998-870E-860A9312E078}" type="slidenum">
              <a:rPr b="0" lang="it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54;p13" descr=""/>
          <p:cNvPicPr/>
          <p:nvPr/>
        </p:nvPicPr>
        <p:blipFill>
          <a:blip r:embed="rId1"/>
          <a:srcRect l="0" t="7860" r="0" b="786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0" name="Google Shape;55;p13"/>
          <p:cNvSpPr/>
          <p:nvPr/>
        </p:nvSpPr>
        <p:spPr>
          <a:xfrm>
            <a:off x="7058160" y="4133880"/>
            <a:ext cx="2085480" cy="1009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400" spc="-1" strike="noStrike">
                <a:solidFill>
                  <a:srgbClr val="000000"/>
                </a:solidFill>
                <a:latin typeface="Oswald"/>
                <a:ea typeface="Oswald"/>
              </a:rPr>
              <a:t>Progetto per </a:t>
            </a:r>
            <a:r>
              <a:rPr b="1" lang="it" sz="1400" spc="-1" strike="noStrike">
                <a:solidFill>
                  <a:srgbClr val="000000"/>
                </a:solidFill>
                <a:latin typeface="Oswald"/>
                <a:ea typeface="Oswald"/>
              </a:rPr>
              <a:t>BASI DI DATI 2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400" spc="-1" strike="noStrike">
                <a:solidFill>
                  <a:srgbClr val="000000"/>
                </a:solidFill>
                <a:latin typeface="Oswald"/>
                <a:ea typeface="Oswald"/>
              </a:rPr>
              <a:t>A.A.2021/2022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400" spc="-1" strike="noStrike">
                <a:solidFill>
                  <a:srgbClr val="000000"/>
                </a:solidFill>
                <a:latin typeface="Oswald"/>
                <a:ea typeface="Oswald"/>
              </a:rPr>
              <a:t>Salvato Marika Pia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51;p22" descr=""/>
          <p:cNvPicPr/>
          <p:nvPr/>
        </p:nvPicPr>
        <p:blipFill>
          <a:blip r:embed="rId1"/>
          <a:srcRect l="0" t="7797" r="0" b="7805"/>
          <a:stretch/>
        </p:blipFill>
        <p:spPr>
          <a:xfrm flipH="1">
            <a:off x="-1116000" y="-608040"/>
            <a:ext cx="10736280" cy="603900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Google Shape;154;p22"/>
          <p:cNvSpPr/>
          <p:nvPr/>
        </p:nvSpPr>
        <p:spPr>
          <a:xfrm>
            <a:off x="4129200" y="1576440"/>
            <a:ext cx="1114200" cy="66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600" spc="-1" strike="noStrike">
                <a:solidFill>
                  <a:srgbClr val="595959"/>
                </a:solidFill>
                <a:latin typeface="Oswald"/>
                <a:ea typeface="Oswald"/>
              </a:rPr>
              <a:t>events.csv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Google Shape;155;p22"/>
          <p:cNvSpPr/>
          <p:nvPr/>
        </p:nvSpPr>
        <p:spPr>
          <a:xfrm>
            <a:off x="514800" y="2268360"/>
            <a:ext cx="8134200" cy="1230840"/>
          </a:xfrm>
          <a:prstGeom prst="roundRect">
            <a:avLst>
              <a:gd name="adj" fmla="val 5899"/>
            </a:avLst>
          </a:pr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Google Shape;156;p22" descr=""/>
          <p:cNvPicPr/>
          <p:nvPr/>
        </p:nvPicPr>
        <p:blipFill>
          <a:blip r:embed="rId2"/>
          <a:stretch/>
        </p:blipFill>
        <p:spPr>
          <a:xfrm>
            <a:off x="591840" y="2348640"/>
            <a:ext cx="7980120" cy="1070280"/>
          </a:xfrm>
          <a:prstGeom prst="rect">
            <a:avLst/>
          </a:prstGeom>
          <a:ln w="0">
            <a:noFill/>
          </a:ln>
        </p:spPr>
      </p:pic>
      <p:sp>
        <p:nvSpPr>
          <p:cNvPr id="106" name="Google Shape;157;p22"/>
          <p:cNvSpPr/>
          <p:nvPr/>
        </p:nvSpPr>
        <p:spPr>
          <a:xfrm>
            <a:off x="4248000" y="3676680"/>
            <a:ext cx="8762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050" spc="-1" strike="noStrike">
                <a:solidFill>
                  <a:srgbClr val="cccccc"/>
                </a:solidFill>
                <a:highlight>
                  <a:srgbClr val="1e1e1e"/>
                </a:highlight>
                <a:latin typeface="Courier New"/>
                <a:ea typeface="Courier New"/>
              </a:rPr>
              <a:t>(612, 7)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62;p23" descr=""/>
          <p:cNvPicPr/>
          <p:nvPr/>
        </p:nvPicPr>
        <p:blipFill>
          <a:blip r:embed="rId1"/>
          <a:srcRect l="1834" t="12872" r="0" b="428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Database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Google Shape;164;p23"/>
          <p:cNvSpPr/>
          <p:nvPr/>
        </p:nvSpPr>
        <p:spPr>
          <a:xfrm>
            <a:off x="5772240" y="1511640"/>
            <a:ext cx="14857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700" spc="-1" strike="noStrike">
                <a:solidFill>
                  <a:srgbClr val="595959"/>
                </a:solidFill>
                <a:latin typeface="Oswald"/>
                <a:ea typeface="Oswald"/>
              </a:rPr>
              <a:t>disciplines.json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110" name="Google Shape;165;p23"/>
          <p:cNvSpPr/>
          <p:nvPr/>
        </p:nvSpPr>
        <p:spPr>
          <a:xfrm>
            <a:off x="5952960" y="2039760"/>
            <a:ext cx="152388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700" spc="-1" strike="noStrike">
                <a:solidFill>
                  <a:srgbClr val="595959"/>
                </a:solidFill>
                <a:latin typeface="Oswald"/>
                <a:ea typeface="Oswald"/>
              </a:rPr>
              <a:t>rankings.json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111" name="Google Shape;166;p23"/>
          <p:cNvSpPr/>
          <p:nvPr/>
        </p:nvSpPr>
        <p:spPr>
          <a:xfrm>
            <a:off x="5672160" y="2486160"/>
            <a:ext cx="11905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700" spc="-1" strike="noStrike">
                <a:solidFill>
                  <a:srgbClr val="595959"/>
                </a:solidFill>
                <a:latin typeface="Oswald"/>
                <a:ea typeface="Oswald"/>
              </a:rPr>
              <a:t>events.json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112" name="Google Shape;167;p23"/>
          <p:cNvSpPr/>
          <p:nvPr/>
        </p:nvSpPr>
        <p:spPr>
          <a:xfrm>
            <a:off x="2538360" y="2122560"/>
            <a:ext cx="11905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700" spc="-1" strike="noStrike">
                <a:solidFill>
                  <a:srgbClr val="595959"/>
                </a:solidFill>
                <a:latin typeface="Oswald"/>
                <a:ea typeface="Oswald"/>
              </a:rPr>
              <a:t>athletes.csv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113" name="Google Shape;168;p23"/>
          <p:cNvSpPr/>
          <p:nvPr/>
        </p:nvSpPr>
        <p:spPr>
          <a:xfrm>
            <a:off x="2538360" y="1673640"/>
            <a:ext cx="11905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700" spc="-1" strike="noStrike">
                <a:solidFill>
                  <a:srgbClr val="595959"/>
                </a:solidFill>
                <a:latin typeface="Oswald"/>
                <a:ea typeface="Oswald"/>
              </a:rPr>
              <a:t>events.csv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114" name="Google Shape;169;p23"/>
          <p:cNvSpPr/>
          <p:nvPr/>
        </p:nvSpPr>
        <p:spPr>
          <a:xfrm>
            <a:off x="1386000" y="1303560"/>
            <a:ext cx="196668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700" spc="-1" strike="noStrike">
                <a:solidFill>
                  <a:srgbClr val="595959"/>
                </a:solidFill>
                <a:latin typeface="Oswald"/>
                <a:ea typeface="Oswald"/>
              </a:rPr>
              <a:t>entries_disciplines.csv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115" name="Google Shape;170;p23"/>
          <p:cNvSpPr/>
          <p:nvPr/>
        </p:nvSpPr>
        <p:spPr>
          <a:xfrm>
            <a:off x="2357640" y="2568960"/>
            <a:ext cx="11905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700" spc="-1" strike="noStrike">
                <a:solidFill>
                  <a:srgbClr val="595959"/>
                </a:solidFill>
                <a:latin typeface="Oswald"/>
                <a:ea typeface="Oswald"/>
              </a:rPr>
              <a:t>medals.csv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116" name="Google Shape;171;p23"/>
          <p:cNvSpPr/>
          <p:nvPr/>
        </p:nvSpPr>
        <p:spPr>
          <a:xfrm>
            <a:off x="1629000" y="3064320"/>
            <a:ext cx="163800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700" spc="-1" strike="noStrike">
                <a:solidFill>
                  <a:srgbClr val="595959"/>
                </a:solidFill>
                <a:latin typeface="Oswald"/>
                <a:ea typeface="Oswald"/>
              </a:rPr>
              <a:t>medals_total.csv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117" name="Google Shape;172;p23" descr=""/>
          <p:cNvPicPr/>
          <p:nvPr/>
        </p:nvPicPr>
        <p:blipFill>
          <a:blip r:embed="rId2"/>
          <a:srcRect l="2750" t="9007" r="1729" b="5942"/>
          <a:stretch/>
        </p:blipFill>
        <p:spPr>
          <a:xfrm>
            <a:off x="3844080" y="1825560"/>
            <a:ext cx="1774800" cy="660240"/>
          </a:xfrm>
          <a:prstGeom prst="rect">
            <a:avLst/>
          </a:prstGeom>
          <a:ln w="0">
            <a:noFill/>
          </a:ln>
        </p:spPr>
      </p:pic>
      <p:pic>
        <p:nvPicPr>
          <p:cNvPr id="118" name="Google Shape;173;p23" descr=""/>
          <p:cNvPicPr/>
          <p:nvPr/>
        </p:nvPicPr>
        <p:blipFill>
          <a:blip r:embed="rId3"/>
          <a:stretch/>
        </p:blipFill>
        <p:spPr>
          <a:xfrm>
            <a:off x="4529160" y="2294640"/>
            <a:ext cx="342720" cy="34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78;p24" descr=""/>
          <p:cNvPicPr/>
          <p:nvPr/>
        </p:nvPicPr>
        <p:blipFill>
          <a:blip r:embed="rId1"/>
          <a:srcRect l="1834" t="12872" r="0" b="428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Database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Google Shape;180;p24"/>
          <p:cNvSpPr/>
          <p:nvPr/>
        </p:nvSpPr>
        <p:spPr>
          <a:xfrm>
            <a:off x="3019680" y="1207080"/>
            <a:ext cx="14857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700" spc="-1" strike="noStrike">
                <a:solidFill>
                  <a:srgbClr val="595959"/>
                </a:solidFill>
                <a:latin typeface="Oswald"/>
                <a:ea typeface="Oswald"/>
              </a:rPr>
              <a:t>disciplines.json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122" name="Google Shape;181;p24" descr=""/>
          <p:cNvPicPr/>
          <p:nvPr/>
        </p:nvPicPr>
        <p:blipFill>
          <a:blip r:embed="rId2"/>
          <a:stretch/>
        </p:blipFill>
        <p:spPr>
          <a:xfrm>
            <a:off x="2768400" y="1567800"/>
            <a:ext cx="3835800" cy="278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86;p25" descr=""/>
          <p:cNvPicPr/>
          <p:nvPr/>
        </p:nvPicPr>
        <p:blipFill>
          <a:blip r:embed="rId1"/>
          <a:srcRect l="1834" t="12872" r="0" b="428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Database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Google Shape;188;p25"/>
          <p:cNvSpPr/>
          <p:nvPr/>
        </p:nvSpPr>
        <p:spPr>
          <a:xfrm>
            <a:off x="3362400" y="1104840"/>
            <a:ext cx="152388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700" spc="-1" strike="noStrike">
                <a:solidFill>
                  <a:srgbClr val="595959"/>
                </a:solidFill>
                <a:latin typeface="Oswald"/>
                <a:ea typeface="Oswald"/>
              </a:rPr>
              <a:t>rankings.json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126" name="Google Shape;189;p25" descr=""/>
          <p:cNvPicPr/>
          <p:nvPr/>
        </p:nvPicPr>
        <p:blipFill>
          <a:blip r:embed="rId2"/>
          <a:stretch/>
        </p:blipFill>
        <p:spPr>
          <a:xfrm>
            <a:off x="3175560" y="1420200"/>
            <a:ext cx="3021120" cy="351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94;p26" descr=""/>
          <p:cNvPicPr/>
          <p:nvPr/>
        </p:nvPicPr>
        <p:blipFill>
          <a:blip r:embed="rId1"/>
          <a:srcRect l="1834" t="12872" r="0" b="428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Database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Google Shape;196;p26"/>
          <p:cNvSpPr/>
          <p:nvPr/>
        </p:nvSpPr>
        <p:spPr>
          <a:xfrm>
            <a:off x="4091040" y="1088280"/>
            <a:ext cx="11905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700" spc="-1" strike="noStrike">
                <a:solidFill>
                  <a:srgbClr val="595959"/>
                </a:solidFill>
                <a:latin typeface="Oswald"/>
                <a:ea typeface="Oswald"/>
              </a:rPr>
              <a:t>events.json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130" name="Google Shape;197;p26" descr=""/>
          <p:cNvPicPr/>
          <p:nvPr/>
        </p:nvPicPr>
        <p:blipFill>
          <a:blip r:embed="rId2"/>
          <a:stretch/>
        </p:blipFill>
        <p:spPr>
          <a:xfrm>
            <a:off x="1900080" y="1447920"/>
            <a:ext cx="5572080" cy="302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202;p27" descr=""/>
          <p:cNvPicPr/>
          <p:nvPr/>
        </p:nvPicPr>
        <p:blipFill>
          <a:blip r:embed="rId1"/>
          <a:srcRect l="0" t="7797" r="0" b="78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/>
          </p:nvPr>
        </p:nvSpPr>
        <p:spPr>
          <a:xfrm>
            <a:off x="2512080" y="1179720"/>
            <a:ext cx="1983600" cy="476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58000"/>
          </a:bodyPr>
          <a:p>
            <a:pPr marL="457200" indent="-308520">
              <a:lnSpc>
                <a:spcPct val="115000"/>
              </a:lnSpc>
              <a:buClr>
                <a:srgbClr val="595959"/>
              </a:buClr>
              <a:buFont typeface="Oswald"/>
              <a:buAutoNum type="arabicPeriod"/>
            </a:pPr>
            <a:r>
              <a:rPr b="0" lang="it" sz="1800" spc="-1" strike="noStrike">
                <a:solidFill>
                  <a:srgbClr val="595959"/>
                </a:solidFill>
                <a:latin typeface="Oswald"/>
                <a:ea typeface="Oswald"/>
              </a:rPr>
              <a:t>Database connection: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Google Shape;204;p27" descr=""/>
          <p:cNvPicPr/>
          <p:nvPr/>
        </p:nvPicPr>
        <p:blipFill>
          <a:blip r:embed="rId2"/>
          <a:srcRect l="6185" t="0" r="6194" b="0"/>
          <a:stretch/>
        </p:blipFill>
        <p:spPr>
          <a:xfrm>
            <a:off x="2653920" y="1347120"/>
            <a:ext cx="4527720" cy="267840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2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Backend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210;p28" descr=""/>
          <p:cNvPicPr/>
          <p:nvPr/>
        </p:nvPicPr>
        <p:blipFill>
          <a:blip r:embed="rId1"/>
          <a:srcRect l="0" t="7797" r="0" b="78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/>
          </p:nvPr>
        </p:nvSpPr>
        <p:spPr>
          <a:xfrm>
            <a:off x="2512080" y="1179720"/>
            <a:ext cx="1983600" cy="476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2000"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it" sz="1250" spc="-1" strike="noStrike">
                <a:solidFill>
                  <a:srgbClr val="595959"/>
                </a:solidFill>
                <a:latin typeface="Oswald"/>
                <a:ea typeface="Oswald"/>
              </a:rPr>
              <a:t>2.</a:t>
            </a:r>
            <a:r>
              <a:rPr b="0" lang="it" sz="1250" spc="-1" strike="noStrike">
                <a:solidFill>
                  <a:srgbClr val="595959"/>
                </a:solidFill>
                <a:latin typeface="Oswald"/>
                <a:ea typeface="Oswald"/>
              </a:rPr>
              <a:t>	</a:t>
            </a:r>
            <a:r>
              <a:rPr b="0" lang="it" sz="1250" spc="-1" strike="noStrike">
                <a:solidFill>
                  <a:srgbClr val="595959"/>
                </a:solidFill>
                <a:latin typeface="Oswald"/>
                <a:ea typeface="Oswald"/>
              </a:rPr>
              <a:t>Database queries:</a:t>
            </a:r>
            <a:endParaRPr b="0" lang="en-US" sz="1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Google Shape;212;p28" descr=""/>
          <p:cNvPicPr/>
          <p:nvPr/>
        </p:nvPicPr>
        <p:blipFill>
          <a:blip r:embed="rId2"/>
          <a:stretch/>
        </p:blipFill>
        <p:spPr>
          <a:xfrm>
            <a:off x="2761200" y="1410480"/>
            <a:ext cx="3922560" cy="3371400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2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Backend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218;p29" descr=""/>
          <p:cNvPicPr/>
          <p:nvPr/>
        </p:nvPicPr>
        <p:blipFill>
          <a:blip r:embed="rId1"/>
          <a:srcRect l="0" t="7797" r="0" b="78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1"/>
          <p:cNvSpPr>
            <a:spLocks noGrp="1"/>
          </p:cNvSpPr>
          <p:nvPr>
            <p:ph/>
          </p:nvPr>
        </p:nvSpPr>
        <p:spPr>
          <a:xfrm>
            <a:off x="2512080" y="1179720"/>
            <a:ext cx="1983600" cy="476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it" sz="1250" spc="-1" strike="noStrike">
                <a:solidFill>
                  <a:srgbClr val="595959"/>
                </a:solidFill>
                <a:latin typeface="Oswald"/>
                <a:ea typeface="Oswald"/>
              </a:rPr>
              <a:t>3.</a:t>
            </a:r>
            <a:r>
              <a:rPr b="0" lang="it" sz="1250" spc="-1" strike="noStrike">
                <a:solidFill>
                  <a:srgbClr val="595959"/>
                </a:solidFill>
                <a:latin typeface="Oswald"/>
                <a:ea typeface="Oswald"/>
              </a:rPr>
              <a:t>	</a:t>
            </a:r>
            <a:r>
              <a:rPr b="0" lang="it" sz="1250" spc="-1" strike="noStrike">
                <a:solidFill>
                  <a:srgbClr val="595959"/>
                </a:solidFill>
                <a:latin typeface="Oswald"/>
                <a:ea typeface="Oswald"/>
              </a:rPr>
              <a:t>API</a:t>
            </a:r>
            <a:endParaRPr b="0" lang="en-US" sz="1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Backend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Google Shape;221;p29" descr=""/>
          <p:cNvPicPr/>
          <p:nvPr/>
        </p:nvPicPr>
        <p:blipFill>
          <a:blip r:embed="rId2"/>
          <a:stretch/>
        </p:blipFill>
        <p:spPr>
          <a:xfrm>
            <a:off x="1898280" y="1357560"/>
            <a:ext cx="5347080" cy="256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226;p30" descr=""/>
          <p:cNvPicPr/>
          <p:nvPr/>
        </p:nvPicPr>
        <p:blipFill>
          <a:blip r:embed="rId1"/>
          <a:srcRect l="0" t="7797" r="0" b="7805"/>
          <a:stretch/>
        </p:blipFill>
        <p:spPr>
          <a:xfrm>
            <a:off x="571680" y="15228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24000" y="59760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Frontend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Google Shape;228;p30" descr=""/>
          <p:cNvPicPr/>
          <p:nvPr/>
        </p:nvPicPr>
        <p:blipFill>
          <a:blip r:embed="rId2"/>
          <a:stretch/>
        </p:blipFill>
        <p:spPr>
          <a:xfrm>
            <a:off x="2727720" y="1199880"/>
            <a:ext cx="1639080" cy="937440"/>
          </a:xfrm>
          <a:prstGeom prst="rect">
            <a:avLst/>
          </a:prstGeom>
          <a:ln w="0">
            <a:noFill/>
          </a:ln>
        </p:spPr>
      </p:pic>
      <p:sp>
        <p:nvSpPr>
          <p:cNvPr id="146" name="Google Shape;229;p30"/>
          <p:cNvSpPr/>
          <p:nvPr/>
        </p:nvSpPr>
        <p:spPr>
          <a:xfrm>
            <a:off x="5218920" y="1782000"/>
            <a:ext cx="215640" cy="215640"/>
          </a:xfrm>
          <a:prstGeom prst="ellipse">
            <a:avLst/>
          </a:prstGeom>
          <a:solidFill>
            <a:srgbClr val="00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230;p30"/>
          <p:cNvSpPr/>
          <p:nvPr/>
        </p:nvSpPr>
        <p:spPr>
          <a:xfrm>
            <a:off x="5538600" y="1705320"/>
            <a:ext cx="52164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200" spc="-1" strike="noStrike">
                <a:solidFill>
                  <a:srgbClr val="595959"/>
                </a:solidFill>
                <a:latin typeface="Oswald"/>
                <a:ea typeface="Oswald"/>
              </a:rPr>
              <a:t>App.js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8" name="Google Shape;231;p30"/>
          <p:cNvSpPr/>
          <p:nvPr/>
        </p:nvSpPr>
        <p:spPr>
          <a:xfrm>
            <a:off x="4150800" y="2589840"/>
            <a:ext cx="215640" cy="215640"/>
          </a:xfrm>
          <a:prstGeom prst="ellipse">
            <a:avLst/>
          </a:prstGeom>
          <a:solidFill>
            <a:srgbClr val="8e7cc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Google Shape;232;p30"/>
          <p:cNvSpPr/>
          <p:nvPr/>
        </p:nvSpPr>
        <p:spPr>
          <a:xfrm>
            <a:off x="4470480" y="2513160"/>
            <a:ext cx="7477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200" spc="-1" strike="noStrike">
                <a:solidFill>
                  <a:srgbClr val="595959"/>
                </a:solidFill>
                <a:latin typeface="Oswald"/>
                <a:ea typeface="Oswald"/>
              </a:rPr>
              <a:t>Home.js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0" name="Google Shape;233;p30"/>
          <p:cNvSpPr/>
          <p:nvPr/>
        </p:nvSpPr>
        <p:spPr>
          <a:xfrm>
            <a:off x="5643000" y="2589840"/>
            <a:ext cx="215640" cy="215640"/>
          </a:xfrm>
          <a:prstGeom prst="ellipse">
            <a:avLst/>
          </a:prstGeom>
          <a:solidFill>
            <a:srgbClr val="674ea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Google Shape;234;p30"/>
          <p:cNvSpPr/>
          <p:nvPr/>
        </p:nvSpPr>
        <p:spPr>
          <a:xfrm>
            <a:off x="5962680" y="2513160"/>
            <a:ext cx="6595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200" spc="-1" strike="noStrike">
                <a:solidFill>
                  <a:srgbClr val="595959"/>
                </a:solidFill>
                <a:latin typeface="Oswald"/>
                <a:ea typeface="Oswald"/>
              </a:rPr>
              <a:t>Admin.js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2" name="Google Shape;235;p30"/>
          <p:cNvSpPr/>
          <p:nvPr/>
        </p:nvSpPr>
        <p:spPr>
          <a:xfrm>
            <a:off x="6815160" y="2589840"/>
            <a:ext cx="215640" cy="215640"/>
          </a:xfrm>
          <a:prstGeom prst="ellipse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236;p30"/>
          <p:cNvSpPr/>
          <p:nvPr/>
        </p:nvSpPr>
        <p:spPr>
          <a:xfrm>
            <a:off x="7135200" y="2513160"/>
            <a:ext cx="8679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200" spc="-1" strike="noStrike">
                <a:solidFill>
                  <a:srgbClr val="595959"/>
                </a:solidFill>
                <a:latin typeface="Oswald"/>
                <a:ea typeface="Oswald"/>
              </a:rPr>
              <a:t>NotFound.js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4" name="Google Shape;237;p30"/>
          <p:cNvSpPr/>
          <p:nvPr/>
        </p:nvSpPr>
        <p:spPr>
          <a:xfrm>
            <a:off x="5434560" y="3861720"/>
            <a:ext cx="215640" cy="215640"/>
          </a:xfrm>
          <a:prstGeom prst="ellipse">
            <a:avLst/>
          </a:prstGeom>
          <a:solidFill>
            <a:srgbClr val="98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238;p30"/>
          <p:cNvSpPr/>
          <p:nvPr/>
        </p:nvSpPr>
        <p:spPr>
          <a:xfrm>
            <a:off x="5538600" y="3982680"/>
            <a:ext cx="12769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200" spc="-1" strike="noStrike">
                <a:solidFill>
                  <a:srgbClr val="595959"/>
                </a:solidFill>
                <a:latin typeface="Oswald"/>
                <a:ea typeface="Oswald"/>
              </a:rPr>
              <a:t>RankingBoard.js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6" name="Google Shape;239;p30"/>
          <p:cNvSpPr/>
          <p:nvPr/>
        </p:nvSpPr>
        <p:spPr>
          <a:xfrm>
            <a:off x="4266000" y="3861720"/>
            <a:ext cx="215640" cy="215640"/>
          </a:xfrm>
          <a:prstGeom prst="ellipse">
            <a:avLst/>
          </a:prstGeom>
          <a:solidFill>
            <a:srgbClr val="3c78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Google Shape;240;p30"/>
          <p:cNvSpPr/>
          <p:nvPr/>
        </p:nvSpPr>
        <p:spPr>
          <a:xfrm>
            <a:off x="4368600" y="3982680"/>
            <a:ext cx="9522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200" spc="-1" strike="noStrike">
                <a:solidFill>
                  <a:srgbClr val="595959"/>
                </a:solidFill>
                <a:latin typeface="Oswald"/>
                <a:ea typeface="Oswald"/>
              </a:rPr>
              <a:t>Disciplines.js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8" name="Google Shape;241;p30"/>
          <p:cNvSpPr/>
          <p:nvPr/>
        </p:nvSpPr>
        <p:spPr>
          <a:xfrm>
            <a:off x="3097440" y="3861720"/>
            <a:ext cx="215640" cy="215640"/>
          </a:xfrm>
          <a:prstGeom prst="ellipse">
            <a:avLst/>
          </a:prstGeom>
          <a:solidFill>
            <a:srgbClr val="ffd9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Google Shape;242;p30"/>
          <p:cNvSpPr/>
          <p:nvPr/>
        </p:nvSpPr>
        <p:spPr>
          <a:xfrm>
            <a:off x="3097440" y="3982680"/>
            <a:ext cx="10530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200" spc="-1" strike="noStrike">
                <a:solidFill>
                  <a:srgbClr val="595959"/>
                </a:solidFill>
                <a:latin typeface="Oswald"/>
                <a:ea typeface="Oswald"/>
              </a:rPr>
              <a:t>EventsBoard.js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0" name="Google Shape;243;p30"/>
          <p:cNvSpPr/>
          <p:nvPr/>
        </p:nvSpPr>
        <p:spPr>
          <a:xfrm flipH="1">
            <a:off x="4335120" y="1966320"/>
            <a:ext cx="915120" cy="65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244;p30"/>
          <p:cNvSpPr/>
          <p:nvPr/>
        </p:nvSpPr>
        <p:spPr>
          <a:xfrm>
            <a:off x="5326920" y="1998000"/>
            <a:ext cx="347400" cy="62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Google Shape;245;p30"/>
          <p:cNvSpPr/>
          <p:nvPr/>
        </p:nvSpPr>
        <p:spPr>
          <a:xfrm>
            <a:off x="5403240" y="1966320"/>
            <a:ext cx="1443600" cy="65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Google Shape;246;p30"/>
          <p:cNvSpPr/>
          <p:nvPr/>
        </p:nvSpPr>
        <p:spPr>
          <a:xfrm>
            <a:off x="4258800" y="2805840"/>
            <a:ext cx="114840" cy="105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247;p30"/>
          <p:cNvSpPr/>
          <p:nvPr/>
        </p:nvSpPr>
        <p:spPr>
          <a:xfrm flipH="1">
            <a:off x="3281040" y="2774160"/>
            <a:ext cx="900360" cy="111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248;p30"/>
          <p:cNvSpPr/>
          <p:nvPr/>
        </p:nvSpPr>
        <p:spPr>
          <a:xfrm>
            <a:off x="4335120" y="2774160"/>
            <a:ext cx="1130760" cy="111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249;p30"/>
          <p:cNvSpPr/>
          <p:nvPr/>
        </p:nvSpPr>
        <p:spPr>
          <a:xfrm>
            <a:off x="5751000" y="2805840"/>
            <a:ext cx="31320" cy="47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250;p30"/>
          <p:cNvSpPr/>
          <p:nvPr/>
        </p:nvSpPr>
        <p:spPr>
          <a:xfrm>
            <a:off x="5674680" y="3286080"/>
            <a:ext cx="215640" cy="215640"/>
          </a:xfrm>
          <a:prstGeom prst="ellipse">
            <a:avLst/>
          </a:prstGeom>
          <a:solidFill>
            <a:srgbClr val="351c7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Google Shape;251;p30"/>
          <p:cNvSpPr/>
          <p:nvPr/>
        </p:nvSpPr>
        <p:spPr>
          <a:xfrm>
            <a:off x="5954040" y="3209400"/>
            <a:ext cx="10530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200" spc="-1" strike="noStrike">
                <a:solidFill>
                  <a:srgbClr val="595959"/>
                </a:solidFill>
                <a:latin typeface="Oswald"/>
                <a:ea typeface="Oswald"/>
              </a:rPr>
              <a:t>AdminBoard.js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9" name="Google Shape;252;p30"/>
          <p:cNvSpPr/>
          <p:nvPr/>
        </p:nvSpPr>
        <p:spPr>
          <a:xfrm flipH="1">
            <a:off x="5618160" y="3502080"/>
            <a:ext cx="163080" cy="39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257;p31" descr=""/>
          <p:cNvPicPr/>
          <p:nvPr/>
        </p:nvPicPr>
        <p:blipFill>
          <a:blip r:embed="rId1"/>
          <a:stretch/>
        </p:blipFill>
        <p:spPr>
          <a:xfrm>
            <a:off x="0" y="-651600"/>
            <a:ext cx="9143640" cy="6103080"/>
          </a:xfrm>
          <a:prstGeom prst="rect">
            <a:avLst/>
          </a:prstGeom>
          <a:ln w="0">
            <a:noFill/>
          </a:ln>
        </p:spPr>
      </p:pic>
      <p:sp>
        <p:nvSpPr>
          <p:cNvPr id="171" name="Google Shape;258;p31"/>
          <p:cNvSpPr/>
          <p:nvPr/>
        </p:nvSpPr>
        <p:spPr>
          <a:xfrm rot="1323600">
            <a:off x="5886720" y="428760"/>
            <a:ext cx="1399680" cy="83772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800" spc="-1" strike="noStrike">
                <a:solidFill>
                  <a:srgbClr val="595959"/>
                </a:solidFill>
                <a:latin typeface="Oswald"/>
                <a:ea typeface="Oswald"/>
              </a:rPr>
              <a:t>Let’s see!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60;p14" descr=""/>
          <p:cNvPicPr/>
          <p:nvPr/>
        </p:nvPicPr>
        <p:blipFill>
          <a:blip r:embed="rId1"/>
          <a:srcRect l="1834" t="12872" r="0" b="428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/>
          </p:nvPr>
        </p:nvSpPr>
        <p:spPr>
          <a:xfrm>
            <a:off x="1504800" y="1428840"/>
            <a:ext cx="6267240" cy="2466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it" sz="1800" spc="-1" strike="noStrike">
                <a:solidFill>
                  <a:srgbClr val="595959"/>
                </a:solidFill>
                <a:latin typeface="Oswald"/>
                <a:ea typeface="Oswald"/>
              </a:rPr>
              <a:t>	</a:t>
            </a:r>
            <a:r>
              <a:rPr b="1" lang="it" sz="1800" spc="-1" strike="noStrike">
                <a:solidFill>
                  <a:srgbClr val="595959"/>
                </a:solidFill>
                <a:latin typeface="Oswald"/>
                <a:ea typeface="Oswald"/>
              </a:rPr>
              <a:t>OBIETTIVO: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it" sz="1800" spc="-1" strike="noStrike">
                <a:solidFill>
                  <a:srgbClr val="595959"/>
                </a:solidFill>
                <a:latin typeface="Oswald"/>
                <a:ea typeface="Oswald"/>
              </a:rPr>
              <a:t>Web app </a:t>
            </a:r>
            <a:r>
              <a:rPr b="0" lang="it" sz="1800" spc="-1" strike="noStrike">
                <a:solidFill>
                  <a:srgbClr val="595959"/>
                </a:solidFill>
                <a:latin typeface="Oswald"/>
                <a:ea typeface="Oswald"/>
              </a:rPr>
              <a:t>per gestire i dati sugli </a:t>
            </a:r>
            <a:r>
              <a:rPr b="1" lang="it" sz="1800" spc="-1" strike="noStrike">
                <a:solidFill>
                  <a:srgbClr val="595959"/>
                </a:solidFill>
                <a:latin typeface="Oswald"/>
                <a:ea typeface="Oswald"/>
              </a:rPr>
              <a:t>eventi</a:t>
            </a:r>
            <a:r>
              <a:rPr b="0" lang="it" sz="1800" spc="-1" strike="noStrike">
                <a:solidFill>
                  <a:srgbClr val="595959"/>
                </a:solidFill>
                <a:latin typeface="Oswald"/>
                <a:ea typeface="Oswald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it" sz="1800" spc="-1" strike="noStrike">
                <a:solidFill>
                  <a:srgbClr val="595959"/>
                </a:solidFill>
                <a:latin typeface="Oswald"/>
                <a:ea typeface="Oswald"/>
              </a:rPr>
              <a:t>e i </a:t>
            </a:r>
            <a:r>
              <a:rPr b="1" lang="it" sz="1800" spc="-1" strike="noStrike">
                <a:solidFill>
                  <a:srgbClr val="595959"/>
                </a:solidFill>
                <a:latin typeface="Oswald"/>
                <a:ea typeface="Oswald"/>
              </a:rPr>
              <a:t>risultati</a:t>
            </a:r>
            <a:r>
              <a:rPr b="0" lang="it" sz="1800" spc="-1" strike="noStrike">
                <a:solidFill>
                  <a:srgbClr val="595959"/>
                </a:solidFill>
                <a:latin typeface="Oswald"/>
                <a:ea typeface="Oswald"/>
              </a:rPr>
              <a:t>                       dei giochi olimpici invernali di Pechino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Google Shape;62;p14" descr=""/>
          <p:cNvPicPr/>
          <p:nvPr/>
        </p:nvPicPr>
        <p:blipFill>
          <a:blip r:embed="rId2"/>
          <a:stretch/>
        </p:blipFill>
        <p:spPr>
          <a:xfrm>
            <a:off x="5448240" y="1542960"/>
            <a:ext cx="894960" cy="89496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63;p14" descr=""/>
          <p:cNvPicPr/>
          <p:nvPr/>
        </p:nvPicPr>
        <p:blipFill>
          <a:blip r:embed="rId3"/>
          <a:stretch/>
        </p:blipFill>
        <p:spPr>
          <a:xfrm>
            <a:off x="2743200" y="2438280"/>
            <a:ext cx="894960" cy="89496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Introduzione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69;p15" descr=""/>
          <p:cNvPicPr/>
          <p:nvPr/>
        </p:nvPicPr>
        <p:blipFill>
          <a:blip r:embed="rId1"/>
          <a:srcRect l="0" t="7797" r="0" b="78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Tecnologie utilizzate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3524400" y="1185480"/>
            <a:ext cx="232380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33000"/>
              </a:lnSpc>
              <a:buNone/>
              <a:tabLst>
                <a:tab algn="l" pos="0"/>
              </a:tabLst>
            </a:pPr>
            <a:r>
              <a:rPr b="1" lang="it" sz="2700" spc="-1" strike="noStrike">
                <a:solidFill>
                  <a:srgbClr val="f9fbfa"/>
                </a:solidFill>
                <a:highlight>
                  <a:srgbClr val="0c1c27"/>
                </a:highlight>
                <a:latin typeface="Courier New"/>
                <a:ea typeface="Courier New"/>
              </a:rPr>
              <a:t>FARM Stack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Google Shape;72;p15" descr=""/>
          <p:cNvPicPr/>
          <p:nvPr/>
        </p:nvPicPr>
        <p:blipFill>
          <a:blip r:embed="rId2"/>
          <a:stretch/>
        </p:blipFill>
        <p:spPr>
          <a:xfrm>
            <a:off x="1803960" y="2093760"/>
            <a:ext cx="1587240" cy="57240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73;p15" descr=""/>
          <p:cNvPicPr/>
          <p:nvPr/>
        </p:nvPicPr>
        <p:blipFill>
          <a:blip r:embed="rId3"/>
          <a:stretch/>
        </p:blipFill>
        <p:spPr>
          <a:xfrm>
            <a:off x="3762000" y="1926000"/>
            <a:ext cx="1587240" cy="90792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74;p15" descr=""/>
          <p:cNvPicPr/>
          <p:nvPr/>
        </p:nvPicPr>
        <p:blipFill>
          <a:blip r:embed="rId4"/>
          <a:stretch/>
        </p:blipFill>
        <p:spPr>
          <a:xfrm>
            <a:off x="5720040" y="1861920"/>
            <a:ext cx="2072160" cy="1036080"/>
          </a:xfrm>
          <a:prstGeom prst="rect">
            <a:avLst/>
          </a:prstGeom>
          <a:ln w="0">
            <a:noFill/>
          </a:ln>
        </p:spPr>
      </p:pic>
      <p:sp>
        <p:nvSpPr>
          <p:cNvPr id="52" name="Google Shape;75;p15"/>
          <p:cNvSpPr/>
          <p:nvPr/>
        </p:nvSpPr>
        <p:spPr>
          <a:xfrm>
            <a:off x="1708920" y="2679480"/>
            <a:ext cx="1967760" cy="10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595959"/>
              </a:buClr>
              <a:buFont typeface="Oswald"/>
              <a:buChar char="-"/>
            </a:pPr>
            <a:r>
              <a:rPr b="0" lang="it" sz="1400" spc="-1" strike="noStrike">
                <a:solidFill>
                  <a:srgbClr val="595959"/>
                </a:solidFill>
                <a:latin typeface="Oswald"/>
                <a:ea typeface="Oswald"/>
              </a:rPr>
              <a:t>veloce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595959"/>
              </a:buClr>
              <a:buFont typeface="Oswald"/>
              <a:buChar char="-"/>
            </a:pPr>
            <a:r>
              <a:rPr b="0" lang="it" sz="1400" spc="-1" strike="noStrike">
                <a:solidFill>
                  <a:srgbClr val="595959"/>
                </a:solidFill>
                <a:latin typeface="Oswald"/>
                <a:ea typeface="Oswald"/>
              </a:rPr>
              <a:t>breve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595959"/>
              </a:buClr>
              <a:buFont typeface="Oswald"/>
              <a:buChar char="-"/>
            </a:pPr>
            <a:r>
              <a:rPr b="0" lang="it" sz="1400" spc="-1" strike="noStrike">
                <a:solidFill>
                  <a:srgbClr val="595959"/>
                </a:solidFill>
                <a:latin typeface="Oswald"/>
                <a:ea typeface="Oswald"/>
              </a:rPr>
              <a:t>Just Modern Python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" name="Google Shape;76;p15"/>
          <p:cNvSpPr/>
          <p:nvPr/>
        </p:nvSpPr>
        <p:spPr>
          <a:xfrm>
            <a:off x="3714480" y="2666160"/>
            <a:ext cx="1967760" cy="12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595959"/>
              </a:buClr>
              <a:buFont typeface="Oswald"/>
              <a:buChar char="-"/>
            </a:pPr>
            <a:r>
              <a:rPr b="0" lang="it" sz="1400" spc="-1" strike="noStrike">
                <a:solidFill>
                  <a:srgbClr val="595959"/>
                </a:solidFill>
                <a:latin typeface="Oswald"/>
                <a:ea typeface="Oswald"/>
              </a:rPr>
              <a:t>applicazioni dinamiche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595959"/>
              </a:buClr>
              <a:buFont typeface="Oswald"/>
              <a:buChar char="-"/>
            </a:pPr>
            <a:r>
              <a:rPr b="0" lang="it" sz="1400" spc="-1" strike="noStrike">
                <a:solidFill>
                  <a:srgbClr val="595959"/>
                </a:solidFill>
                <a:latin typeface="Oswald"/>
                <a:ea typeface="Oswald"/>
              </a:rPr>
              <a:t>DOM virtuale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595959"/>
              </a:buClr>
              <a:buFont typeface="Oswald"/>
              <a:buChar char="-"/>
            </a:pPr>
            <a:r>
              <a:rPr b="0" lang="it" sz="1400" spc="-1" strike="noStrike">
                <a:solidFill>
                  <a:srgbClr val="595959"/>
                </a:solidFill>
                <a:latin typeface="Oswald"/>
                <a:ea typeface="Oswald"/>
              </a:rPr>
              <a:t>altamente performante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" name="Google Shape;77;p15"/>
          <p:cNvSpPr/>
          <p:nvPr/>
        </p:nvSpPr>
        <p:spPr>
          <a:xfrm>
            <a:off x="5720040" y="2774160"/>
            <a:ext cx="1967760" cy="103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595959"/>
              </a:buClr>
              <a:buFont typeface="Oswald"/>
              <a:buChar char="-"/>
            </a:pPr>
            <a:r>
              <a:rPr b="0" lang="it" sz="1400" spc="-1" strike="noStrike">
                <a:solidFill>
                  <a:srgbClr val="595959"/>
                </a:solidFill>
                <a:latin typeface="Oswald"/>
                <a:ea typeface="Oswald"/>
              </a:rPr>
              <a:t>schema less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595959"/>
              </a:buClr>
              <a:buFont typeface="Oswald"/>
              <a:buChar char="-"/>
            </a:pPr>
            <a:r>
              <a:rPr b="0" lang="it" sz="1400" spc="-1" strike="noStrike">
                <a:solidFill>
                  <a:srgbClr val="595959"/>
                </a:solidFill>
                <a:latin typeface="Oswald"/>
                <a:ea typeface="Oswald"/>
              </a:rPr>
              <a:t>indicizzazione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595959"/>
              </a:buClr>
              <a:buFont typeface="Oswald"/>
              <a:buChar char="-"/>
            </a:pPr>
            <a:r>
              <a:rPr b="0" lang="it" sz="1400" spc="-1" strike="noStrike">
                <a:solidFill>
                  <a:srgbClr val="595959"/>
                </a:solidFill>
                <a:latin typeface="Oswald"/>
                <a:ea typeface="Oswald"/>
              </a:rPr>
              <a:t>import dati da csv e json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82;p16" descr=""/>
          <p:cNvPicPr/>
          <p:nvPr/>
        </p:nvPicPr>
        <p:blipFill>
          <a:blip r:embed="rId1"/>
          <a:srcRect l="0" t="7797" r="0" b="7805"/>
          <a:stretch/>
        </p:blipFill>
        <p:spPr>
          <a:xfrm rot="438000">
            <a:off x="-1287360" y="-608400"/>
            <a:ext cx="11305440" cy="635940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Tecnologie utilizzate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Google Shape;84;p16" descr=""/>
          <p:cNvPicPr/>
          <p:nvPr/>
        </p:nvPicPr>
        <p:blipFill>
          <a:blip r:embed="rId2"/>
          <a:stretch/>
        </p:blipFill>
        <p:spPr>
          <a:xfrm>
            <a:off x="3184560" y="2338560"/>
            <a:ext cx="1587240" cy="57240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85;p16" descr=""/>
          <p:cNvPicPr/>
          <p:nvPr/>
        </p:nvPicPr>
        <p:blipFill>
          <a:blip r:embed="rId3"/>
          <a:stretch/>
        </p:blipFill>
        <p:spPr>
          <a:xfrm>
            <a:off x="4020120" y="1017720"/>
            <a:ext cx="1587240" cy="907920"/>
          </a:xfrm>
          <a:prstGeom prst="rect">
            <a:avLst/>
          </a:prstGeom>
          <a:ln w="0">
            <a:noFill/>
          </a:ln>
        </p:spPr>
      </p:pic>
      <p:pic>
        <p:nvPicPr>
          <p:cNvPr id="59" name="Google Shape;86;p16" descr=""/>
          <p:cNvPicPr/>
          <p:nvPr/>
        </p:nvPicPr>
        <p:blipFill>
          <a:blip r:embed="rId4"/>
          <a:stretch/>
        </p:blipFill>
        <p:spPr>
          <a:xfrm>
            <a:off x="4313160" y="4028400"/>
            <a:ext cx="1436040" cy="717840"/>
          </a:xfrm>
          <a:prstGeom prst="rect">
            <a:avLst/>
          </a:prstGeom>
          <a:ln w="0">
            <a:noFill/>
          </a:ln>
        </p:spPr>
      </p:pic>
      <p:sp>
        <p:nvSpPr>
          <p:cNvPr id="60" name="Google Shape;87;p16"/>
          <p:cNvSpPr/>
          <p:nvPr/>
        </p:nvSpPr>
        <p:spPr>
          <a:xfrm>
            <a:off x="2600280" y="1271520"/>
            <a:ext cx="111420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400" spc="-1" strike="noStrike">
                <a:solidFill>
                  <a:srgbClr val="000000"/>
                </a:solidFill>
                <a:latin typeface="Oswald"/>
                <a:ea typeface="Oswald"/>
              </a:rPr>
              <a:t>Frontend -&gt;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" name="Google Shape;88;p16"/>
          <p:cNvSpPr/>
          <p:nvPr/>
        </p:nvSpPr>
        <p:spPr>
          <a:xfrm>
            <a:off x="1970640" y="2424960"/>
            <a:ext cx="111420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400" spc="-1" strike="noStrike">
                <a:solidFill>
                  <a:srgbClr val="000000"/>
                </a:solidFill>
                <a:latin typeface="Oswald"/>
                <a:ea typeface="Oswald"/>
              </a:rPr>
              <a:t>Backend -&gt;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2" name="Google Shape;89;p16"/>
          <p:cNvSpPr/>
          <p:nvPr/>
        </p:nvSpPr>
        <p:spPr>
          <a:xfrm>
            <a:off x="2600280" y="4232520"/>
            <a:ext cx="111420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400" spc="-1" strike="noStrike">
                <a:solidFill>
                  <a:srgbClr val="000000"/>
                </a:solidFill>
                <a:latin typeface="Oswald"/>
                <a:ea typeface="Oswald"/>
              </a:rPr>
              <a:t>Database -&gt;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3" name="Google Shape;90;p16" descr=""/>
          <p:cNvPicPr/>
          <p:nvPr/>
        </p:nvPicPr>
        <p:blipFill>
          <a:blip r:embed="rId5"/>
          <a:stretch/>
        </p:blipFill>
        <p:spPr>
          <a:xfrm>
            <a:off x="5306760" y="2212560"/>
            <a:ext cx="717840" cy="71784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91;p16" descr=""/>
          <p:cNvPicPr/>
          <p:nvPr/>
        </p:nvPicPr>
        <p:blipFill>
          <a:blip r:embed="rId6"/>
          <a:stretch/>
        </p:blipFill>
        <p:spPr>
          <a:xfrm>
            <a:off x="4371840" y="3324240"/>
            <a:ext cx="399960" cy="399960"/>
          </a:xfrm>
          <a:prstGeom prst="rect">
            <a:avLst/>
          </a:prstGeom>
          <a:ln w="0">
            <a:noFill/>
          </a:ln>
        </p:spPr>
      </p:pic>
      <p:sp>
        <p:nvSpPr>
          <p:cNvPr id="65" name="Google Shape;92;p16"/>
          <p:cNvSpPr/>
          <p:nvPr/>
        </p:nvSpPr>
        <p:spPr>
          <a:xfrm rot="10800000">
            <a:off x="5031360" y="3076920"/>
            <a:ext cx="360" cy="89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headEnd len="med" type="stealth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Google Shape;93;p16"/>
          <p:cNvSpPr/>
          <p:nvPr/>
        </p:nvSpPr>
        <p:spPr>
          <a:xfrm>
            <a:off x="4871160" y="2521440"/>
            <a:ext cx="266400" cy="31032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Google Shape;94;p16"/>
          <p:cNvSpPr/>
          <p:nvPr/>
        </p:nvSpPr>
        <p:spPr>
          <a:xfrm flipH="1" rot="10800000">
            <a:off x="5019120" y="1715040"/>
            <a:ext cx="10080" cy="60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headEnd len="med" type="stealth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99;p17" descr=""/>
          <p:cNvPicPr/>
          <p:nvPr/>
        </p:nvPicPr>
        <p:blipFill>
          <a:blip r:embed="rId1"/>
          <a:srcRect l="0" t="7797" r="0" b="7805"/>
          <a:stretch/>
        </p:blipFill>
        <p:spPr>
          <a:xfrm flipH="1">
            <a:off x="-1116000" y="-608040"/>
            <a:ext cx="10736280" cy="6039000"/>
          </a:xfrm>
          <a:prstGeom prst="rect">
            <a:avLst/>
          </a:prstGeom>
          <a:ln w="0">
            <a:noFill/>
          </a:ln>
        </p:spPr>
      </p:pic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1" name="Google Shape;102;p17"/>
          <p:cNvGrpSpPr/>
          <p:nvPr/>
        </p:nvGrpSpPr>
        <p:grpSpPr>
          <a:xfrm>
            <a:off x="1551240" y="1117440"/>
            <a:ext cx="6041160" cy="3346920"/>
            <a:chOff x="1551240" y="1117440"/>
            <a:chExt cx="6041160" cy="3346920"/>
          </a:xfrm>
        </p:grpSpPr>
        <p:sp>
          <p:nvSpPr>
            <p:cNvPr id="72" name="Google Shape;103;p17"/>
            <p:cNvSpPr/>
            <p:nvPr/>
          </p:nvSpPr>
          <p:spPr>
            <a:xfrm>
              <a:off x="1551240" y="1117440"/>
              <a:ext cx="6041160" cy="3346920"/>
            </a:xfrm>
            <a:prstGeom prst="roundRect">
              <a:avLst>
                <a:gd name="adj" fmla="val 6325"/>
              </a:avLst>
            </a:pr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3" name="Google Shape;104;p17" descr=""/>
            <p:cNvPicPr/>
            <p:nvPr/>
          </p:nvPicPr>
          <p:blipFill>
            <a:blip r:embed="rId2"/>
            <a:stretch/>
          </p:blipFill>
          <p:spPr>
            <a:xfrm>
              <a:off x="1663920" y="1224000"/>
              <a:ext cx="5815800" cy="3158280"/>
            </a:xfrm>
            <a:prstGeom prst="rect">
              <a:avLst/>
            </a:prstGeom>
            <a:ln w="9525">
              <a:solidFill>
                <a:srgbClr val="000000"/>
              </a:solidFill>
              <a:round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109;p18" descr=""/>
          <p:cNvPicPr/>
          <p:nvPr/>
        </p:nvPicPr>
        <p:blipFill>
          <a:blip r:embed="rId1"/>
          <a:srcRect l="0" t="7797" r="0" b="7805"/>
          <a:stretch/>
        </p:blipFill>
        <p:spPr>
          <a:xfrm flipH="1">
            <a:off x="-1116000" y="-608040"/>
            <a:ext cx="10736280" cy="603900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Google Shape;112;p18"/>
          <p:cNvSpPr/>
          <p:nvPr/>
        </p:nvSpPr>
        <p:spPr>
          <a:xfrm>
            <a:off x="1352520" y="2117520"/>
            <a:ext cx="6438600" cy="1371240"/>
          </a:xfrm>
          <a:prstGeom prst="roundRect">
            <a:avLst>
              <a:gd name="adj" fmla="val 6325"/>
            </a:avLst>
          </a:pr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Google Shape;113;p18" descr=""/>
          <p:cNvPicPr/>
          <p:nvPr/>
        </p:nvPicPr>
        <p:blipFill>
          <a:blip r:embed="rId2"/>
          <a:stretch/>
        </p:blipFill>
        <p:spPr>
          <a:xfrm>
            <a:off x="1440360" y="2173320"/>
            <a:ext cx="6263280" cy="125964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114;p18"/>
          <p:cNvSpPr/>
          <p:nvPr/>
        </p:nvSpPr>
        <p:spPr>
          <a:xfrm>
            <a:off x="4129200" y="1576440"/>
            <a:ext cx="1114200" cy="66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600" spc="-1" strike="noStrike">
                <a:solidFill>
                  <a:srgbClr val="595959"/>
                </a:solidFill>
                <a:latin typeface="Oswald"/>
                <a:ea typeface="Oswald"/>
              </a:rPr>
              <a:t>athletes.csv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0" name="Google Shape;115;p18"/>
          <p:cNvSpPr/>
          <p:nvPr/>
        </p:nvSpPr>
        <p:spPr>
          <a:xfrm>
            <a:off x="4014720" y="3598920"/>
            <a:ext cx="11142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050" spc="-1" strike="noStrike">
                <a:solidFill>
                  <a:srgbClr val="cccccc"/>
                </a:solidFill>
                <a:highlight>
                  <a:srgbClr val="1e1e1e"/>
                </a:highlight>
                <a:latin typeface="Courier New"/>
                <a:ea typeface="Courier New"/>
              </a:rPr>
              <a:t>(2892, 14)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120;p19" descr=""/>
          <p:cNvPicPr/>
          <p:nvPr/>
        </p:nvPicPr>
        <p:blipFill>
          <a:blip r:embed="rId1"/>
          <a:srcRect l="0" t="7797" r="0" b="7805"/>
          <a:stretch/>
        </p:blipFill>
        <p:spPr>
          <a:xfrm flipH="1">
            <a:off x="-1116000" y="-608040"/>
            <a:ext cx="10736280" cy="603900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Google Shape;123;p19"/>
          <p:cNvSpPr/>
          <p:nvPr/>
        </p:nvSpPr>
        <p:spPr>
          <a:xfrm>
            <a:off x="4800600" y="2438280"/>
            <a:ext cx="1850400" cy="66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600" spc="-1" strike="noStrike">
                <a:solidFill>
                  <a:srgbClr val="595959"/>
                </a:solidFill>
                <a:latin typeface="Oswald"/>
                <a:ea typeface="Oswald"/>
              </a:rPr>
              <a:t>entries_discipline.csv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Google Shape;124;p19"/>
          <p:cNvSpPr/>
          <p:nvPr/>
        </p:nvSpPr>
        <p:spPr>
          <a:xfrm>
            <a:off x="1333800" y="1270440"/>
            <a:ext cx="2857320" cy="3261960"/>
          </a:xfrm>
          <a:prstGeom prst="roundRect">
            <a:avLst>
              <a:gd name="adj" fmla="val 1935"/>
            </a:avLst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Google Shape;125;p19" descr=""/>
          <p:cNvPicPr/>
          <p:nvPr/>
        </p:nvPicPr>
        <p:blipFill>
          <a:blip r:embed="rId2"/>
          <a:stretch/>
        </p:blipFill>
        <p:spPr>
          <a:xfrm>
            <a:off x="1412280" y="1270440"/>
            <a:ext cx="2702160" cy="326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30;p20" descr=""/>
          <p:cNvPicPr/>
          <p:nvPr/>
        </p:nvPicPr>
        <p:blipFill>
          <a:blip r:embed="rId1"/>
          <a:srcRect l="0" t="7797" r="0" b="7805"/>
          <a:stretch/>
        </p:blipFill>
        <p:spPr>
          <a:xfrm flipH="1">
            <a:off x="-1116000" y="-608040"/>
            <a:ext cx="10736280" cy="603900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Google Shape;133;p20"/>
          <p:cNvSpPr/>
          <p:nvPr/>
        </p:nvSpPr>
        <p:spPr>
          <a:xfrm>
            <a:off x="4129200" y="1576440"/>
            <a:ext cx="1114200" cy="66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600" spc="-1" strike="noStrike">
                <a:solidFill>
                  <a:srgbClr val="595959"/>
                </a:solidFill>
                <a:latin typeface="Oswald"/>
                <a:ea typeface="Oswald"/>
              </a:rPr>
              <a:t>medals.csv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1" name="Google Shape;134;p20"/>
          <p:cNvSpPr/>
          <p:nvPr/>
        </p:nvSpPr>
        <p:spPr>
          <a:xfrm>
            <a:off x="693720" y="2086560"/>
            <a:ext cx="7733160" cy="1437840"/>
          </a:xfrm>
          <a:prstGeom prst="roundRect">
            <a:avLst>
              <a:gd name="adj" fmla="val 3670"/>
            </a:avLst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Google Shape;135;p20" descr=""/>
          <p:cNvPicPr/>
          <p:nvPr/>
        </p:nvPicPr>
        <p:blipFill>
          <a:blip r:embed="rId2"/>
          <a:stretch/>
        </p:blipFill>
        <p:spPr>
          <a:xfrm>
            <a:off x="761760" y="2144880"/>
            <a:ext cx="7619760" cy="1316520"/>
          </a:xfrm>
          <a:prstGeom prst="rect">
            <a:avLst/>
          </a:prstGeom>
          <a:ln w="0">
            <a:noFill/>
          </a:ln>
        </p:spPr>
      </p:pic>
      <p:sp>
        <p:nvSpPr>
          <p:cNvPr id="93" name="Google Shape;136;p20"/>
          <p:cNvSpPr/>
          <p:nvPr/>
        </p:nvSpPr>
        <p:spPr>
          <a:xfrm>
            <a:off x="4228920" y="3753000"/>
            <a:ext cx="9144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050" spc="-1" strike="noStrike">
                <a:solidFill>
                  <a:srgbClr val="cccccc"/>
                </a:solidFill>
                <a:highlight>
                  <a:srgbClr val="1e1e1e"/>
                </a:highlight>
                <a:latin typeface="Courier New"/>
                <a:ea typeface="Courier New"/>
              </a:rPr>
              <a:t>(538, 12)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141;p21" descr=""/>
          <p:cNvPicPr/>
          <p:nvPr/>
        </p:nvPicPr>
        <p:blipFill>
          <a:blip r:embed="rId1"/>
          <a:srcRect l="0" t="7797" r="0" b="7805"/>
          <a:stretch/>
        </p:blipFill>
        <p:spPr>
          <a:xfrm flipH="1">
            <a:off x="-1116000" y="-608040"/>
            <a:ext cx="10736280" cy="603900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title"/>
          </p:nvPr>
        </p:nvSpPr>
        <p:spPr>
          <a:xfrm>
            <a:off x="-247680" y="444960"/>
            <a:ext cx="9867600" cy="572400"/>
          </a:xfrm>
          <a:prstGeom prst="rect">
            <a:avLst/>
          </a:prstGeom>
          <a:solidFill>
            <a:srgbClr val="ffffff"/>
          </a:solidFill>
          <a:ln w="19080">
            <a:solidFill>
              <a:srgbClr val="980000"/>
            </a:solidFill>
            <a:round/>
          </a:ln>
        </p:spPr>
        <p:txBody>
          <a:bodyPr tIns="91440" bIns="91440" anchor="t">
            <a:normAutofit fontScale="91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2800" spc="-1" strike="noStrike">
                <a:solidFill>
                  <a:srgbClr val="000000"/>
                </a:solidFill>
                <a:latin typeface="Oswald"/>
                <a:ea typeface="Oswald"/>
              </a:rPr>
              <a:t>Il Dataset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144;p21"/>
          <p:cNvSpPr/>
          <p:nvPr/>
        </p:nvSpPr>
        <p:spPr>
          <a:xfrm>
            <a:off x="4819680" y="2571840"/>
            <a:ext cx="1471320" cy="66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" sz="1600" spc="-1" strike="noStrike">
                <a:solidFill>
                  <a:srgbClr val="595959"/>
                </a:solidFill>
                <a:latin typeface="Oswald"/>
                <a:ea typeface="Oswald"/>
              </a:rPr>
              <a:t>medals_total.csv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Google Shape;145;p21"/>
          <p:cNvSpPr/>
          <p:nvPr/>
        </p:nvSpPr>
        <p:spPr>
          <a:xfrm>
            <a:off x="1577880" y="1251720"/>
            <a:ext cx="2666520" cy="3657240"/>
          </a:xfrm>
          <a:prstGeom prst="roundRect">
            <a:avLst>
              <a:gd name="adj" fmla="val 1241"/>
            </a:avLst>
          </a:pr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Google Shape;146;p21" descr=""/>
          <p:cNvPicPr/>
          <p:nvPr/>
        </p:nvPicPr>
        <p:blipFill>
          <a:blip r:embed="rId2"/>
          <a:stretch/>
        </p:blipFill>
        <p:spPr>
          <a:xfrm>
            <a:off x="1629720" y="1251720"/>
            <a:ext cx="257004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LibreOffice/7.2.5.2$Linux_X86_64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2022-02-25T18:31:30Z</dcterms:modified>
  <cp:revision>1</cp:revision>
  <dc:subject/>
  <dc:title/>
</cp:coreProperties>
</file>